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7" r:id="rId3"/>
    <p:sldId id="257" r:id="rId4"/>
    <p:sldId id="269" r:id="rId5"/>
    <p:sldId id="268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8" r:id="rId14"/>
    <p:sldId id="279" r:id="rId15"/>
    <p:sldId id="280" r:id="rId16"/>
    <p:sldId id="281" r:id="rId17"/>
    <p:sldId id="282" r:id="rId18"/>
    <p:sldId id="264" r:id="rId19"/>
    <p:sldId id="265" r:id="rId20"/>
    <p:sldId id="266" r:id="rId21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400301"/>
            <a:ext cx="9144000" cy="177165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4171950"/>
            <a:ext cx="9144000" cy="857250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66BA-470D-4E25-9D3B-075E4189EE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BA77-86F1-4CCF-B8A6-1FD1D4B4C5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29067"/>
            <a:ext cx="10515600" cy="557509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标题，文本与剪贴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联机映像占位符 3"/>
          <p:cNvSpPr>
            <a:spLocks noGrp="1"/>
          </p:cNvSpPr>
          <p:nvPr>
            <p:ph type="clipArt"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08666" y="1998133"/>
            <a:ext cx="9745133" cy="417883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66BA-470D-4E25-9D3B-075E4189EE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BA77-86F1-4CCF-B8A6-1FD1D4B4C5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61950" y="228600"/>
            <a:ext cx="538609" cy="3124200"/>
          </a:xfrm>
          <a:prstGeom prst="rect">
            <a:avLst/>
          </a:prstGeom>
          <a:noFill/>
        </p:spPr>
        <p:txBody>
          <a:bodyPr vert="eaVert" wrap="square" rtlCol="0">
            <a:normAutofit fontScale="92500" lnSpcReduction="20000"/>
          </a:bodyPr>
          <a:lstStyle/>
          <a:p>
            <a:r>
              <a:rPr lang="zh-CN" altLang="en-US" sz="2400" dirty="0" smtClean="0">
                <a:solidFill>
                  <a:schemeClr val="tx1">
                    <a:alpha val="26000"/>
                  </a:schemeClr>
                </a:solidFill>
              </a:rPr>
              <a:t>章节</a:t>
            </a:r>
            <a:r>
              <a:rPr lang="zh-CN" altLang="en-US" sz="2800" dirty="0" smtClean="0">
                <a:solidFill>
                  <a:schemeClr val="tx1">
                    <a:alpha val="26000"/>
                  </a:schemeClr>
                </a:solidFill>
              </a:rPr>
              <a:t>过渡</a:t>
            </a:r>
            <a:r>
              <a:rPr lang="zh-CN" altLang="en-US" sz="2400" dirty="0" smtClean="0">
                <a:solidFill>
                  <a:schemeClr val="tx1">
                    <a:alpha val="26000"/>
                  </a:schemeClr>
                </a:solidFill>
              </a:rPr>
              <a:t>页</a:t>
            </a:r>
            <a:endParaRPr lang="zh-CN" altLang="en-US" sz="2400" dirty="0">
              <a:solidFill>
                <a:schemeClr val="tx1">
                  <a:alpha val="26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200648" y="1714499"/>
            <a:ext cx="1828802" cy="182880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6600" b="1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905250"/>
            <a:ext cx="10515600" cy="1576386"/>
          </a:xfrm>
        </p:spPr>
        <p:txBody>
          <a:bodyPr wrap="square" anchor="b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5481637"/>
            <a:ext cx="10515600" cy="715964"/>
          </a:xfrm>
        </p:spPr>
        <p:txBody>
          <a:bodyPr wrap="square" anchor="ctr" anchorCtr="0">
            <a:normAutofit/>
          </a:bodyPr>
          <a:lstStyle>
            <a:lvl1pPr marL="0" indent="0" algn="ctr">
              <a:buNone/>
              <a:defRPr sz="28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wrap="square">
            <a:normAutofit/>
          </a:bodyPr>
          <a:lstStyle/>
          <a:p>
            <a:fld id="{158366BA-470D-4E25-9D3B-075E4189EE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wrap="square">
            <a:normAutofit/>
          </a:bodyPr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wrap="square">
            <a:normAutofit/>
          </a:bodyPr>
          <a:lstStyle/>
          <a:p>
            <a:fld id="{B495BA77-86F1-4CCF-B8A6-1FD1D4B4C5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47800" y="1639622"/>
            <a:ext cx="9906000" cy="227197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47800" y="4088073"/>
            <a:ext cx="9906000" cy="227197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66BA-470D-4E25-9D3B-075E4189EE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BA77-86F1-4CCF-B8A6-1FD1D4B4C5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66BA-470D-4E25-9D3B-075E4189EE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BA77-86F1-4CCF-B8A6-1FD1D4B4C51E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>
            <a:normAutofit/>
          </a:bodyPr>
          <a:lstStyle/>
          <a:p>
            <a:fld id="{158366BA-470D-4E25-9D3B-075E4189EE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495BA77-86F1-4CCF-B8A6-1FD1D4B4C51E}" type="slidenum">
              <a:rPr lang="zh-CN" altLang="en-US" smtClean="0"/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724150" y="1885950"/>
            <a:ext cx="6724650" cy="3124200"/>
          </a:xfrm>
          <a:prstGeom prst="rect">
            <a:avLst/>
          </a:prstGeom>
          <a:solidFill>
            <a:schemeClr val="accent1"/>
          </a:solidFill>
          <a:ln w="101600" cap="flat" cmpd="thickThin">
            <a:solidFill>
              <a:schemeClr val="accent1">
                <a:lumMod val="60000"/>
                <a:lumOff val="40000"/>
              </a:schemeClr>
            </a:solidFill>
            <a:miter lim="800000"/>
          </a:ln>
        </p:spPr>
        <p:txBody>
          <a:bodyPr rtlCol="0" anchor="ctr">
            <a:normAutofit/>
          </a:bodyPr>
          <a:lstStyle/>
          <a:p>
            <a:pPr algn="ctr"/>
            <a:endParaRPr lang="zh-CN" altLang="en-US" sz="9600" dirty="0">
              <a:solidFill>
                <a:srgbClr val="FFFFFF"/>
              </a:solidFill>
              <a:latin typeface="Arail" charset="0"/>
              <a:ea typeface="Arail" charset="0"/>
              <a:cs typeface="Arail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724150" y="1885950"/>
            <a:ext cx="6724650" cy="3124199"/>
          </a:xfrm>
        </p:spPr>
        <p:txBody>
          <a:bodyPr>
            <a:normAutofit/>
          </a:bodyPr>
          <a:lstStyle>
            <a:lvl1pPr algn="ctr">
              <a:defRPr sz="96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66BA-470D-4E25-9D3B-075E4189EE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BA77-86F1-4CCF-B8A6-1FD1D4B4C5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635066" y="365125"/>
            <a:ext cx="1718733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8576733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366BA-470D-4E25-9D3B-075E4189EE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5BA77-86F1-4CCF-B8A6-1FD1D4B4C51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2.xml"/><Relationship Id="rId15" Type="http://schemas.openxmlformats.org/officeDocument/2006/relationships/tags" Target="../tags/tag1.xml"/><Relationship Id="rId14" Type="http://schemas.openxmlformats.org/officeDocument/2006/relationships/image" Target="../media/image2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838200" y="365125"/>
            <a:ext cx="10515600" cy="972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838200" y="1638300"/>
            <a:ext cx="10515600" cy="4538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158366BA-470D-4E25-9D3B-075E4189EEB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495BA77-86F1-4CCF-B8A6-1FD1D4B4C51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3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hyperlink" Target="file:///I:\&#20843;&#24180;&#32423;&#19978;&#20876;\8&#21488;&#38454;\&#21488;&#38454;\&#25026;&#20320;.sw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audio" Target="../media/audio1.wav"/><Relationship Id="rId2" Type="http://schemas.openxmlformats.org/officeDocument/2006/relationships/image" Target="../media/image3.jpeg"/><Relationship Id="rId1" Type="http://schemas.openxmlformats.org/officeDocument/2006/relationships/hyperlink" Target="file:///I:\WINDOWS\Temporary%20Internet%20Files\Lenovo\Local%20Settings\Temp\Rar$DI00.766\&#25026;&#20320;.swf" TargetMode="Externa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microsoft.com/office/2007/relationships/media" Target="file:///D:\My%20Music\&#32972;&#26223;&#38899;&#20048;\mingyun%20.mid" TargetMode="External"/><Relationship Id="rId1" Type="http://schemas.openxmlformats.org/officeDocument/2006/relationships/audio" Target="file:///D:\My%20Music\&#32972;&#26223;&#38899;&#20048;\mingyun%20.mid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audio" Target="../media/audio2.wav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slide" Target="slide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4" name="矩形 92173"/>
          <p:cNvSpPr/>
          <p:nvPr/>
        </p:nvSpPr>
        <p:spPr>
          <a:xfrm rot="5400000">
            <a:off x="5676900" y="1638300"/>
            <a:ext cx="4419600" cy="20574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6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台阶</a:t>
            </a:r>
            <a:endParaRPr lang="zh-CN" altLang="en-US" sz="6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92175" name="文本框 92174"/>
          <p:cNvSpPr txBox="1"/>
          <p:nvPr/>
        </p:nvSpPr>
        <p:spPr>
          <a:xfrm>
            <a:off x="4725670" y="3886200"/>
            <a:ext cx="1097280" cy="25908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  <a:scene3d>
              <a:camera prst="orthographicFront"/>
              <a:lightRig rig="threePt" dir="t"/>
            </a:scene3d>
          </a:bodyPr>
          <a:p>
            <a:pPr lvl="0">
              <a:spcBef>
                <a:spcPct val="50000"/>
              </a:spcBef>
            </a:pPr>
            <a:r>
              <a:rPr lang="zh-CN" altLang="en-US" sz="6000" b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</a:rPr>
              <a:t>李森祥</a:t>
            </a:r>
            <a:endParaRPr lang="zh-CN" altLang="en-US" sz="6000" b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7939" name="矩形 167938"/>
          <p:cNvSpPr/>
          <p:nvPr/>
        </p:nvSpPr>
        <p:spPr>
          <a:xfrm>
            <a:off x="2027238" y="476250"/>
            <a:ext cx="8135937" cy="2230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30000"/>
              </a:lnSpc>
            </a:pPr>
            <a:r>
              <a:rPr lang="en-US" altLang="zh-CN" sz="3600" b="1" dirty="0">
                <a:solidFill>
                  <a:srgbClr val="00000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“</a:t>
            </a:r>
            <a:r>
              <a:rPr lang="zh-CN" altLang="en-US" sz="3600" b="1" dirty="0">
                <a:solidFill>
                  <a:srgbClr val="00000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父亲坐在绿荫里，</a:t>
            </a:r>
            <a:r>
              <a:rPr lang="en-US" altLang="zh-CN" sz="3600" b="1" dirty="0">
                <a:solidFill>
                  <a:srgbClr val="00000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……</a:t>
            </a:r>
            <a:r>
              <a:rPr lang="zh-CN" altLang="en-US" sz="3600" b="1" dirty="0">
                <a:solidFill>
                  <a:srgbClr val="00000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一片片旱烟雾在父亲头上飘来飘去。”表现父亲怎样的思想感情？</a:t>
            </a:r>
            <a:endParaRPr lang="zh-CN" altLang="en-US" sz="3600" b="1" dirty="0">
              <a:solidFill>
                <a:srgbClr val="00000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67940" name="矩形 167939"/>
          <p:cNvSpPr/>
          <p:nvPr/>
        </p:nvSpPr>
        <p:spPr>
          <a:xfrm>
            <a:off x="1992313" y="2997200"/>
            <a:ext cx="8280400" cy="2943860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>
            <a:spAutoFit/>
          </a:bodyPr>
          <a:p>
            <a:pPr lvl="0">
              <a:lnSpc>
                <a:spcPct val="130000"/>
              </a:lnSpc>
            </a:pPr>
            <a:r>
              <a:rPr lang="en-US" altLang="zh-CN" sz="3600" b="1" dirty="0">
                <a:solidFill>
                  <a:srgbClr val="00000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</a:t>
            </a:r>
            <a:r>
              <a:rPr lang="zh-CN" altLang="en-US" sz="3600" b="1" dirty="0">
                <a:solidFill>
                  <a:srgbClr val="3333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一方面，专注的望着别人家高高的台阶，他</a:t>
            </a:r>
            <a:r>
              <a:rPr lang="zh-CN" altLang="en-US" sz="3600" b="1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羡慕、向往</a:t>
            </a:r>
            <a:r>
              <a:rPr lang="zh-CN" altLang="en-US" sz="3600" b="1" dirty="0">
                <a:solidFill>
                  <a:srgbClr val="3333CC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，他在谋划怎样加快准备，争取能早日造起高台阶的新屋，像人家一样气派，也叫人羡慕。</a:t>
            </a:r>
            <a:endParaRPr lang="zh-CN" altLang="en-US" sz="3600" b="1" dirty="0">
              <a:solidFill>
                <a:srgbClr val="3333CC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内容占位符 1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7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8963" name="矩形 168962"/>
          <p:cNvSpPr/>
          <p:nvPr/>
        </p:nvSpPr>
        <p:spPr>
          <a:xfrm>
            <a:off x="1919288" y="188913"/>
            <a:ext cx="8459787" cy="15963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30000"/>
              </a:lnSpc>
            </a:pPr>
            <a:r>
              <a:rPr lang="en-US" altLang="zh-CN" sz="4400" b="1" dirty="0">
                <a:solidFill>
                  <a:srgbClr val="00000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</a:t>
            </a:r>
            <a:r>
              <a:rPr lang="en-US" altLang="zh-CN" sz="3200" b="1" dirty="0">
                <a:solidFill>
                  <a:srgbClr val="00000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3200" b="1" dirty="0">
                <a:solidFill>
                  <a:srgbClr val="00000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奇怪的是造新屋的过程写得简略，造台阶反而很详细，这是为什么？ </a:t>
            </a:r>
            <a:endParaRPr lang="zh-CN" altLang="en-US" sz="3200" b="1" dirty="0">
              <a:solidFill>
                <a:srgbClr val="00000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68964" name="矩形 168963"/>
          <p:cNvSpPr/>
          <p:nvPr/>
        </p:nvSpPr>
        <p:spPr>
          <a:xfrm>
            <a:off x="2963228" y="1692593"/>
            <a:ext cx="6264275" cy="33394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30000"/>
              </a:lnSpc>
            </a:pPr>
            <a:r>
              <a:rPr lang="en-US" altLang="zh-CN" sz="4000" b="1" dirty="0">
                <a:solidFill>
                  <a:srgbClr val="66663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</a:t>
            </a:r>
            <a:r>
              <a:rPr lang="zh-CN" altLang="en-US" sz="2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详略是由中心而定的。题目是“台阶”，</a:t>
            </a:r>
            <a:r>
              <a:rPr lang="en-US" altLang="zh-CN" sz="2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台阶</a:t>
            </a:r>
            <a:r>
              <a:rPr lang="en-US" altLang="zh-CN" sz="2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是父亲渴望被尊重、要强、执着等心态的体现，对父亲形象的塑造起到了关键作用。所以主体工程可以略写，造台阶要详写。</a:t>
            </a:r>
            <a:r>
              <a:rPr lang="zh-CN" altLang="en-US" sz="40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endParaRPr lang="zh-CN" altLang="en-US" sz="4000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68965" name="矩形 168964"/>
          <p:cNvSpPr/>
          <p:nvPr/>
        </p:nvSpPr>
        <p:spPr>
          <a:xfrm>
            <a:off x="2351088" y="3357563"/>
            <a:ext cx="7920037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30000"/>
              </a:lnSpc>
            </a:pPr>
            <a:r>
              <a:rPr lang="en-US" altLang="zh-CN" sz="2800" b="1" dirty="0">
                <a:solidFill>
                  <a:srgbClr val="00000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</a:t>
            </a:r>
            <a:endParaRPr lang="en-US" altLang="zh-CN" sz="2800" b="1" dirty="0">
              <a:solidFill>
                <a:srgbClr val="000003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8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8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4" grpId="0"/>
      <p:bldP spid="1689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2035" name="矩形 172034"/>
          <p:cNvSpPr/>
          <p:nvPr/>
        </p:nvSpPr>
        <p:spPr>
          <a:xfrm>
            <a:off x="1524000" y="3789363"/>
            <a:ext cx="7723188" cy="3850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30000"/>
              </a:lnSpc>
            </a:pPr>
            <a:r>
              <a:rPr lang="en-US" altLang="zh-CN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      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父亲是一个</a:t>
            </a:r>
            <a:r>
              <a:rPr lang="zh-CN" altLang="en-US" sz="2800" b="1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老实厚道的农民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，他用诚实劳动兴家立业，不怕千辛万苦，同时，父亲身上有着中国传统农民所特有的</a:t>
            </a:r>
            <a:r>
              <a:rPr lang="zh-CN" altLang="en-US" sz="2800" b="1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谦卑</a:t>
            </a:r>
            <a:r>
              <a:rPr lang="zh-CN" altLang="en-US" sz="2800" b="1" dirty="0">
                <a:latin typeface="华文中宋" panose="02010600040101010101" pitchFamily="2" charset="-122"/>
                <a:ea typeface="华文中宋" panose="02010600040101010101" pitchFamily="2" charset="-122"/>
              </a:rPr>
              <a:t>，当新台阶造好后，他反而处处感到不对劲，不自在，并且不好意思坐上去。 </a:t>
            </a:r>
            <a:endParaRPr lang="zh-CN" altLang="en-US" sz="28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>
              <a:lnSpc>
                <a:spcPct val="130000"/>
              </a:lnSpc>
              <a:spcBef>
                <a:spcPct val="50000"/>
              </a:spcBef>
            </a:pPr>
            <a:endParaRPr lang="zh-CN" altLang="en-US" sz="36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2036" name="标题 172035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zh-CN" altLang="en-US" b="1"/>
              <a:t>★</a:t>
            </a:r>
            <a:r>
              <a:rPr lang="zh-CN" altLang="en-US" b="1" dirty="0">
                <a:solidFill>
                  <a:srgbClr val="000003"/>
                </a:solidFill>
              </a:rPr>
              <a:t>说说你对父亲形象的看法</a:t>
            </a:r>
            <a:endParaRPr lang="zh-CN" altLang="en-US" b="1" dirty="0">
              <a:solidFill>
                <a:srgbClr val="000003"/>
              </a:solidFill>
            </a:endParaRPr>
          </a:p>
        </p:txBody>
      </p:sp>
      <p:sp>
        <p:nvSpPr>
          <p:cNvPr id="172037" name="矩形 172036"/>
          <p:cNvSpPr/>
          <p:nvPr/>
        </p:nvSpPr>
        <p:spPr>
          <a:xfrm>
            <a:off x="1524000" y="1484313"/>
            <a:ext cx="6659563" cy="23088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30000"/>
              </a:lnSpc>
              <a:buClrTx/>
            </a:pPr>
            <a:r>
              <a:rPr lang="en-US" altLang="zh-CN" sz="2800" b="0" dirty="0">
                <a:latin typeface="Arial" panose="020B0604020202020204" pitchFamily="34" charset="0"/>
                <a:ea typeface="华文中宋" panose="02010600040101010101" pitchFamily="2" charset="-122"/>
              </a:rPr>
              <a:t>       </a:t>
            </a: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父亲是一个</a:t>
            </a: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非常要强</a:t>
            </a: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的农民，他</a:t>
            </a: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有志气</a:t>
            </a: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，不甘人后，他要自立于受人尊重的行列，他有长远的生活目标，他有</a:t>
            </a: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愚公移山的精神</a:t>
            </a: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和</a:t>
            </a: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坚韧不拔的毅力</a:t>
            </a: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。</a:t>
            </a:r>
            <a:endParaRPr lang="zh-CN" altLang="en-US" sz="2800" b="1" dirty="0"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pic>
        <p:nvPicPr>
          <p:cNvPr id="172039" name="图片 172038" descr="030120ms-2b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0" y="1557338"/>
            <a:ext cx="2286000" cy="1981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/>
      <p:bldP spid="1720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3059" name="标题 173058"/>
          <p:cNvSpPr>
            <a:spLocks noGrp="1"/>
          </p:cNvSpPr>
          <p:nvPr>
            <p:ph type="title"/>
          </p:nvPr>
        </p:nvSpPr>
        <p:spPr>
          <a:xfrm>
            <a:off x="1524000" y="692150"/>
            <a:ext cx="9144000" cy="1647825"/>
          </a:xfrm>
        </p:spPr>
        <p:txBody>
          <a:bodyPr anchor="ctr">
            <a:normAutofit fontScale="90000"/>
          </a:bodyPr>
          <a:p>
            <a:pPr algn="l"/>
            <a:br>
              <a:rPr lang="en-US" altLang="zh-CN" b="1" dirty="0">
                <a:solidFill>
                  <a:schemeClr val="accent2"/>
                </a:solidFill>
              </a:rPr>
            </a:br>
            <a:br>
              <a:rPr lang="en-US" altLang="zh-CN" b="1" dirty="0">
                <a:solidFill>
                  <a:schemeClr val="accent2"/>
                </a:solidFill>
              </a:rPr>
            </a:br>
            <a:r>
              <a:rPr lang="en-US" altLang="zh-CN" b="1" dirty="0">
                <a:solidFill>
                  <a:schemeClr val="accent2"/>
                </a:solidFill>
              </a:rPr>
              <a:t>     </a:t>
            </a:r>
            <a:r>
              <a:rPr lang="zh-CN" altLang="en-US" sz="48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说说文中流露出“我”对父亲的感情</a:t>
            </a:r>
            <a:r>
              <a:rPr lang="zh-CN" altLang="en-US" sz="48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。</a:t>
            </a:r>
            <a:br>
              <a:rPr lang="zh-CN" altLang="en-US" sz="4800" dirty="0">
                <a:solidFill>
                  <a:srgbClr val="FF0000"/>
                </a:solidFill>
              </a:rPr>
            </a:b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73060" name="文本占位符 173059"/>
          <p:cNvSpPr>
            <a:spLocks noGrp="1"/>
          </p:cNvSpPr>
          <p:nvPr>
            <p:ph type="body" sz="half" idx="1"/>
          </p:nvPr>
        </p:nvSpPr>
        <p:spPr>
          <a:xfrm>
            <a:off x="1524000" y="3141663"/>
            <a:ext cx="9144000" cy="2033587"/>
          </a:xfrm>
          <a:solidFill>
            <a:srgbClr val="FFFFCC"/>
          </a:solidFill>
        </p:spPr>
        <p:txBody>
          <a:bodyPr/>
          <a:p>
            <a:pPr>
              <a:buNone/>
            </a:pPr>
            <a:r>
              <a:rPr lang="en-US" altLang="zh-CN" sz="4800" b="1" dirty="0">
                <a:solidFill>
                  <a:schemeClr val="accent2"/>
                </a:solidFill>
              </a:rPr>
              <a:t>     </a:t>
            </a:r>
            <a:r>
              <a:rPr lang="zh-CN" altLang="en-US" sz="4800" b="1" dirty="0">
                <a:solidFill>
                  <a:schemeClr val="accent2"/>
                </a:solidFill>
              </a:rPr>
              <a:t>流露出对父亲的热爱，敬仰而又同情的感情。</a:t>
            </a:r>
            <a:endParaRPr lang="zh-CN" altLang="en-US" sz="4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7155" name="标题 177154"/>
          <p:cNvSpPr>
            <a:spLocks noGrp="1"/>
          </p:cNvSpPr>
          <p:nvPr>
            <p:ph type="title"/>
          </p:nvPr>
        </p:nvSpPr>
        <p:spPr>
          <a:xfrm>
            <a:off x="2514600" y="914400"/>
            <a:ext cx="6477000" cy="1295400"/>
          </a:xfrm>
        </p:spPr>
        <p:txBody>
          <a:bodyPr anchor="ctr"/>
          <a:p>
            <a:pPr algn="l"/>
            <a:r>
              <a:rPr lang="en-US" altLang="zh-CN" sz="3600" dirty="0"/>
              <a:t>     </a:t>
            </a:r>
            <a:r>
              <a:rPr lang="zh-CN" altLang="en-US" sz="4000" dirty="0">
                <a:solidFill>
                  <a:srgbClr val="660033"/>
                </a:solidFill>
                <a:ea typeface="华文行楷" panose="02010800040101010101" pitchFamily="2" charset="-122"/>
              </a:rPr>
              <a:t>请以“为了台阶，父亲付出了－－”说一句话</a:t>
            </a:r>
            <a:endParaRPr lang="zh-CN" altLang="en-US" sz="4000">
              <a:solidFill>
                <a:srgbClr val="660033"/>
              </a:solidFill>
              <a:ea typeface="华文行楷" panose="02010800040101010101" pitchFamily="2" charset="-122"/>
            </a:endParaRPr>
          </a:p>
        </p:txBody>
      </p:sp>
      <p:sp>
        <p:nvSpPr>
          <p:cNvPr id="177156" name="文本占位符 177155"/>
          <p:cNvSpPr>
            <a:spLocks noGrp="1"/>
          </p:cNvSpPr>
          <p:nvPr>
            <p:ph type="body" sz="half" idx="1"/>
          </p:nvPr>
        </p:nvSpPr>
        <p:spPr>
          <a:xfrm>
            <a:off x="2438400" y="2667000"/>
            <a:ext cx="6858000" cy="2057400"/>
          </a:xfrm>
        </p:spPr>
        <p:txBody>
          <a:bodyPr>
            <a:normAutofit fontScale="90000" lnSpcReduction="20000"/>
          </a:bodyPr>
          <a:p>
            <a:r>
              <a:rPr lang="zh-CN" altLang="en-US" sz="3600" b="1" dirty="0">
                <a:solidFill>
                  <a:srgbClr val="FF3300"/>
                </a:solidFill>
                <a:ea typeface="华文中宋" panose="02010600040101010101" pitchFamily="2" charset="-122"/>
              </a:rPr>
              <a:t>为了台阶，父亲付出了岁月</a:t>
            </a:r>
            <a:endParaRPr lang="zh-CN" altLang="en-US" sz="3600" b="1" dirty="0">
              <a:solidFill>
                <a:srgbClr val="FF3300"/>
              </a:solidFill>
              <a:ea typeface="华文中宋" panose="02010600040101010101" pitchFamily="2" charset="-122"/>
            </a:endParaRPr>
          </a:p>
          <a:p>
            <a:r>
              <a:rPr lang="zh-CN" altLang="en-US" sz="3600" b="1" dirty="0">
                <a:solidFill>
                  <a:srgbClr val="FF3300"/>
                </a:solidFill>
                <a:ea typeface="华文中宋" panose="02010600040101010101" pitchFamily="2" charset="-122"/>
              </a:rPr>
              <a:t>为了台阶，父亲付出了青春</a:t>
            </a:r>
            <a:endParaRPr lang="zh-CN" altLang="en-US" sz="3600" b="1" dirty="0">
              <a:solidFill>
                <a:srgbClr val="FF3300"/>
              </a:solidFill>
              <a:ea typeface="华文中宋" panose="02010600040101010101" pitchFamily="2" charset="-122"/>
            </a:endParaRPr>
          </a:p>
          <a:p>
            <a:r>
              <a:rPr lang="zh-CN" altLang="en-US" sz="3600" b="1" dirty="0">
                <a:solidFill>
                  <a:srgbClr val="FF3300"/>
                </a:solidFill>
                <a:ea typeface="华文中宋" panose="02010600040101010101" pitchFamily="2" charset="-122"/>
              </a:rPr>
              <a:t>为了台阶，父亲付出了健康</a:t>
            </a:r>
            <a:endParaRPr lang="zh-CN" altLang="en-US" sz="3600" b="1" dirty="0">
              <a:solidFill>
                <a:srgbClr val="FF3300"/>
              </a:solidFill>
              <a:ea typeface="华文中宋" panose="02010600040101010101" pitchFamily="2" charset="-122"/>
            </a:endParaRPr>
          </a:p>
          <a:p>
            <a:pPr>
              <a:buNone/>
            </a:pPr>
            <a:endParaRPr lang="zh-CN" altLang="en-US" sz="3600" b="1" dirty="0">
              <a:solidFill>
                <a:srgbClr val="FF3300"/>
              </a:solidFill>
              <a:ea typeface="华文行楷" panose="02010800040101010101" pitchFamily="2" charset="-122"/>
            </a:endParaRPr>
          </a:p>
        </p:txBody>
      </p:sp>
      <p:sp>
        <p:nvSpPr>
          <p:cNvPr id="2" name="联机映像占位符 1"/>
          <p:cNvSpPr/>
          <p:nvPr>
            <p:ph type="clipArt" sz="half" idx="2"/>
          </p:nvPr>
        </p:nvSpPr>
        <p:spPr/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7156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>
                                            <p:txEl>
                                              <p:charRg st="13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7156">
                                            <p:txEl>
                                              <p:charRg st="13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6">
                                            <p:txEl>
                                              <p:charRg st="26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7156">
                                            <p:txEl>
                                              <p:charRg st="26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5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8178" name="标题 178177"/>
          <p:cNvSpPr>
            <a:spLocks noGrp="1"/>
          </p:cNvSpPr>
          <p:nvPr>
            <p:ph type="title"/>
          </p:nvPr>
        </p:nvSpPr>
        <p:spPr>
          <a:xfrm>
            <a:off x="5486400" y="609600"/>
            <a:ext cx="5181600" cy="1143000"/>
          </a:xfrm>
        </p:spPr>
        <p:txBody>
          <a:bodyPr anchor="ctr"/>
          <a:p>
            <a:pPr algn="l"/>
            <a:r>
              <a:rPr lang="en-US" altLang="zh-CN" sz="3600" dirty="0">
                <a:ea typeface="方正姚体" panose="02010601030101010101" pitchFamily="2" charset="-122"/>
              </a:rPr>
              <a:t>    </a:t>
            </a:r>
            <a:r>
              <a:rPr lang="zh-CN" altLang="en-US" sz="3600" dirty="0">
                <a:ea typeface="方正姚体" panose="02010601030101010101" pitchFamily="2" charset="-122"/>
              </a:rPr>
              <a:t>以“父亲是一个－－－的人”说一句话</a:t>
            </a:r>
            <a:endParaRPr lang="zh-CN" altLang="en-US" sz="3600">
              <a:ea typeface="方正姚体" panose="02010601030101010101" pitchFamily="2" charset="-122"/>
            </a:endParaRPr>
          </a:p>
        </p:txBody>
      </p:sp>
      <p:sp>
        <p:nvSpPr>
          <p:cNvPr id="178179" name="文本占位符 178178"/>
          <p:cNvSpPr>
            <a:spLocks noGrp="1"/>
          </p:cNvSpPr>
          <p:nvPr>
            <p:ph type="body" sz="half" idx="1"/>
          </p:nvPr>
        </p:nvSpPr>
        <p:spPr>
          <a:xfrm>
            <a:off x="5638800" y="1981200"/>
            <a:ext cx="5029200" cy="4114800"/>
          </a:xfrm>
        </p:spPr>
        <p:txBody>
          <a:bodyPr>
            <a:normAutofit fontScale="90000" lnSpcReduction="20000"/>
          </a:bodyPr>
          <a:p>
            <a:endParaRPr lang="en-US" altLang="zh-CN" sz="3600" b="1">
              <a:solidFill>
                <a:srgbClr val="FF3300"/>
              </a:solidFill>
            </a:endParaRPr>
          </a:p>
          <a:p>
            <a:r>
              <a:rPr lang="zh-CN" altLang="en-US" sz="3600" b="1" dirty="0">
                <a:solidFill>
                  <a:srgbClr val="FF3300"/>
                </a:solidFill>
              </a:rPr>
              <a:t>父亲是一个坚强的人</a:t>
            </a:r>
            <a:endParaRPr lang="zh-CN" altLang="en-US" sz="3600" b="1" dirty="0">
              <a:solidFill>
                <a:srgbClr val="FF3300"/>
              </a:solidFill>
            </a:endParaRPr>
          </a:p>
          <a:p>
            <a:r>
              <a:rPr lang="zh-CN" altLang="en-US" sz="3600" b="1" dirty="0">
                <a:solidFill>
                  <a:srgbClr val="FF3300"/>
                </a:solidFill>
              </a:rPr>
              <a:t>父亲是一个要强的人</a:t>
            </a:r>
            <a:endParaRPr lang="zh-CN" altLang="en-US" sz="3600" b="1" dirty="0">
              <a:solidFill>
                <a:srgbClr val="FF3300"/>
              </a:solidFill>
            </a:endParaRPr>
          </a:p>
          <a:p>
            <a:r>
              <a:rPr lang="zh-CN" altLang="en-US" sz="3600" b="1" dirty="0">
                <a:solidFill>
                  <a:srgbClr val="FF3300"/>
                </a:solidFill>
              </a:rPr>
              <a:t>父亲是一个勇敢的人</a:t>
            </a:r>
            <a:endParaRPr lang="zh-CN" altLang="en-US" sz="3600" b="1" dirty="0">
              <a:solidFill>
                <a:srgbClr val="FF3300"/>
              </a:solidFill>
            </a:endParaRPr>
          </a:p>
          <a:p>
            <a:r>
              <a:rPr lang="zh-CN" altLang="en-US" sz="3600" b="1" dirty="0">
                <a:solidFill>
                  <a:srgbClr val="FF3300"/>
                </a:solidFill>
              </a:rPr>
              <a:t>父亲是一个勤劳的人</a:t>
            </a:r>
            <a:endParaRPr lang="zh-CN" altLang="en-US" sz="3600" b="1" dirty="0">
              <a:solidFill>
                <a:srgbClr val="FF3300"/>
              </a:solidFill>
            </a:endParaRPr>
          </a:p>
          <a:p>
            <a:r>
              <a:rPr lang="zh-CN" altLang="en-US" sz="3600" b="1" dirty="0">
                <a:solidFill>
                  <a:srgbClr val="FF3300"/>
                </a:solidFill>
              </a:rPr>
              <a:t>父亲是一个朴实的人</a:t>
            </a:r>
            <a:endParaRPr lang="zh-CN" altLang="en-US" sz="3600" b="1" dirty="0">
              <a:solidFill>
                <a:srgbClr val="FF3300"/>
              </a:solidFill>
            </a:endParaRPr>
          </a:p>
          <a:p>
            <a:endParaRPr lang="zh-CN" altLang="en-US" sz="3600" b="1" dirty="0">
              <a:solidFill>
                <a:srgbClr val="FF3300"/>
              </a:solidFill>
            </a:endParaRPr>
          </a:p>
          <a:p>
            <a:endParaRPr lang="zh-CN" altLang="en-US" sz="3600" b="1">
              <a:solidFill>
                <a:srgbClr val="FF3300"/>
              </a:solidFill>
            </a:endParaRPr>
          </a:p>
        </p:txBody>
      </p:sp>
      <p:pic>
        <p:nvPicPr>
          <p:cNvPr id="178180" name="联机映像占位符 178179" descr="030120ms-2b">
            <a:hlinkClick r:id="rId1" action="ppaction://hlinkfile"/>
          </p:cNvPr>
          <p:cNvPicPr>
            <a:picLocks noChangeAspect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4038600" cy="6896100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charRg st="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8179">
                                            <p:txEl>
                                              <p:charRg st="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charRg st="1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8179">
                                            <p:txEl>
                                              <p:charRg st="1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charRg st="2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8179">
                                            <p:txEl>
                                              <p:charRg st="21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charRg st="31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8179">
                                            <p:txEl>
                                              <p:charRg st="31" end="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charRg st="41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8179">
                                            <p:txEl>
                                              <p:charRg st="41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7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5411" name="文本框 145410"/>
          <p:cNvSpPr txBox="1"/>
          <p:nvPr/>
        </p:nvSpPr>
        <p:spPr>
          <a:xfrm>
            <a:off x="2495550" y="620713"/>
            <a:ext cx="5334000" cy="15665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9600" b="1" dirty="0">
                <a:solidFill>
                  <a:srgbClr val="FF33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作业</a:t>
            </a:r>
            <a:r>
              <a:rPr lang="en-US" altLang="zh-CN" sz="9600" b="1">
                <a:solidFill>
                  <a:srgbClr val="FF33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:</a:t>
            </a:r>
            <a:endParaRPr lang="en-US" altLang="zh-CN" sz="9600" b="1">
              <a:solidFill>
                <a:srgbClr val="FF3300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pic>
        <p:nvPicPr>
          <p:cNvPr id="145414" name="mingyun .mid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209800" y="60960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5415" name="文本框 145414"/>
          <p:cNvSpPr txBox="1"/>
          <p:nvPr/>
        </p:nvSpPr>
        <p:spPr>
          <a:xfrm>
            <a:off x="2208213" y="3644900"/>
            <a:ext cx="7632700" cy="201168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en-US" altLang="zh-CN" sz="36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36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为自己的父亲写一首小诗</a:t>
            </a:r>
            <a:r>
              <a:rPr lang="en-US" altLang="zh-CN" sz="36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</a:t>
            </a:r>
            <a:r>
              <a:rPr lang="zh-CN" altLang="en-US" sz="36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赞扬他的美德</a:t>
            </a:r>
            <a:r>
              <a:rPr lang="en-US" altLang="zh-CN" sz="3600" b="1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!</a:t>
            </a:r>
            <a:endParaRPr lang="en-US" altLang="zh-CN" sz="3600" b="1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</a:pPr>
            <a:r>
              <a:rPr lang="en-US" altLang="zh-CN" sz="36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en-US" sz="36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学唱一首赞扬父亲的歌唱给爸爸</a:t>
            </a:r>
            <a:r>
              <a:rPr lang="en-US" altLang="zh-CN" sz="3600" b="1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endParaRPr lang="en-US" altLang="zh-CN" sz="3600" b="1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45416" name="图片 145415" descr="父亲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625" y="0"/>
            <a:ext cx="3635375" cy="35734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1454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5414"/>
                </p:tgtEl>
              </p:cMediaNode>
            </p:audio>
          </p:childTnLst>
        </p:cTn>
      </p:par>
    </p:tnLst>
    <p:bldLst>
      <p:bldP spid="1454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9" name="矩形 4098"/>
          <p:cNvSpPr/>
          <p:nvPr/>
        </p:nvSpPr>
        <p:spPr>
          <a:xfrm>
            <a:off x="2619375" y="1698625"/>
            <a:ext cx="6573838" cy="41148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en-US" sz="44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1、朗读课文，积累字词。</a:t>
            </a:r>
            <a:endParaRPr lang="zh-CN" altLang="en-US" sz="4400" b="1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lvl="0" indent="0"/>
            <a:r>
              <a:rPr lang="zh-CN" altLang="en-US" sz="4400" b="1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2、疏通文意，了解故事情节，总结父亲形象。体会作者情感。</a:t>
            </a:r>
            <a:endParaRPr lang="zh-CN" altLang="en-US" sz="4400" b="1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lvl="0" indent="0"/>
            <a:endParaRPr lang="zh-CN" altLang="en-US" sz="4400" b="1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lvl="0" indent="0"/>
            <a:endParaRPr lang="zh-CN" altLang="en-US" sz="4400" b="1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101" name="文本框 4100"/>
          <p:cNvSpPr txBox="1"/>
          <p:nvPr/>
        </p:nvSpPr>
        <p:spPr>
          <a:xfrm>
            <a:off x="4240213" y="557213"/>
            <a:ext cx="3332162" cy="1005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zh-CN" altLang="zh-CN" sz="6000" b="1" dirty="0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charset="-122"/>
              </a:rPr>
              <a:t>学习目标</a:t>
            </a:r>
            <a:endParaRPr lang="zh-CN" altLang="zh-CN" sz="6000" b="1" dirty="0">
              <a:solidFill>
                <a:srgbClr val="C00000"/>
              </a:solidFill>
              <a:latin typeface="Arial" panose="020B0604020202020204" pitchFamily="34" charset="0"/>
              <a:ea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ldLvl="0"/>
      <p:bldP spid="4099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7395" name="文本框 187394"/>
          <p:cNvSpPr txBox="1"/>
          <p:nvPr/>
        </p:nvSpPr>
        <p:spPr>
          <a:xfrm>
            <a:off x="8001000" y="4038600"/>
            <a:ext cx="309880" cy="5791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>
              <a:buClrTx/>
            </a:pPr>
            <a:endParaRPr sz="3200" b="1" u="sng" dirty="0">
              <a:effectLst>
                <a:outerShdw blurRad="38100" dist="38100" dir="2700000">
                  <a:srgbClr val="C0C0C0"/>
                </a:outerShdw>
              </a:effectLst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87396" name="矩形 187395"/>
          <p:cNvSpPr/>
          <p:nvPr/>
        </p:nvSpPr>
        <p:spPr>
          <a:xfrm>
            <a:off x="1992313" y="1673225"/>
            <a:ext cx="8207375" cy="14744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30000"/>
              </a:lnSpc>
              <a:spcBef>
                <a:spcPct val="50000"/>
              </a:spcBef>
              <a:buClrTx/>
            </a:pPr>
            <a:r>
              <a:rPr lang="zh-CN" altLang="en-US" sz="2800" b="1" dirty="0">
                <a:solidFill>
                  <a:srgbClr val="C0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李森祥</a:t>
            </a: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，当代的作家，中国作家协会会员。 他与高峰合著的</a:t>
            </a:r>
            <a:r>
              <a:rPr lang="en-US" altLang="zh-CN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《</a:t>
            </a: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王中王</a:t>
            </a:r>
            <a:r>
              <a:rPr lang="en-US" altLang="zh-CN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》</a:t>
            </a: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受到人们的重视。    </a:t>
            </a:r>
            <a:endParaRPr lang="zh-CN" altLang="en-US" sz="2800" b="1" dirty="0">
              <a:latin typeface="Arial" panose="020B0604020202020204" pitchFamily="34" charset="0"/>
              <a:ea typeface="华文中宋" panose="02010600040101010101" pitchFamily="2" charset="-122"/>
            </a:endParaRPr>
          </a:p>
          <a:p>
            <a:pPr lvl="0" eaLnBrk="0" hangingPunct="0"/>
            <a:endParaRPr lang="zh-CN" altLang="en-US" sz="18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7397" name="矩形 187396"/>
          <p:cNvSpPr/>
          <p:nvPr/>
        </p:nvSpPr>
        <p:spPr>
          <a:xfrm>
            <a:off x="1992630" y="3147378"/>
            <a:ext cx="8280400" cy="25831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30000"/>
              </a:lnSpc>
              <a:spcBef>
                <a:spcPct val="50000"/>
              </a:spcBef>
              <a:buClrTx/>
            </a:pPr>
            <a:r>
              <a:rPr lang="en-US" altLang="zh-CN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       </a:t>
            </a:r>
            <a:r>
              <a:rPr lang="zh-CN" altLang="en-US" sz="28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华文中宋" panose="02010600040101010101" pitchFamily="2" charset="-122"/>
              </a:rPr>
              <a:t>中央电视台热播过的</a:t>
            </a:r>
            <a:r>
              <a:rPr lang="en-US" altLang="zh-CN" sz="28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华文中宋" panose="02010600040101010101" pitchFamily="2" charset="-122"/>
              </a:rPr>
              <a:t>《</a:t>
            </a:r>
            <a:r>
              <a:rPr lang="zh-CN" altLang="en-US" sz="28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华文中宋" panose="02010600040101010101" pitchFamily="2" charset="-122"/>
              </a:rPr>
              <a:t>天下粮仓</a:t>
            </a:r>
            <a:r>
              <a:rPr lang="en-US" altLang="zh-CN" sz="28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华文中宋" panose="02010600040101010101" pitchFamily="2" charset="-122"/>
              </a:rPr>
              <a:t>》</a:t>
            </a:r>
            <a:r>
              <a:rPr lang="zh-CN" altLang="en-US" sz="28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华文中宋" panose="02010600040101010101" pitchFamily="2" charset="-122"/>
              </a:rPr>
              <a:t>，李森祥便是该剧的策划。作为浙江电视台制作中心主任李森祥长期从事影视剧创作、拍摄、策划工作，有很强的艺术感受能力。</a:t>
            </a:r>
            <a:endParaRPr lang="zh-CN" altLang="en-US" sz="28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华文中宋" panose="02010600040101010101" pitchFamily="2" charset="-122"/>
            </a:endParaRPr>
          </a:p>
          <a:p>
            <a:pPr lvl="0" eaLnBrk="0" hangingPunct="0"/>
            <a:endParaRPr lang="zh-CN" altLang="en-US" sz="28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187398" name="矩形 187397"/>
          <p:cNvSpPr/>
          <p:nvPr/>
        </p:nvSpPr>
        <p:spPr>
          <a:xfrm>
            <a:off x="1524000" y="51847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87399" name="矩形 187398"/>
          <p:cNvSpPr/>
          <p:nvPr/>
        </p:nvSpPr>
        <p:spPr>
          <a:xfrm>
            <a:off x="4367213" y="620713"/>
            <a:ext cx="3313112" cy="96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36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作者简介</a:t>
            </a:r>
            <a:endParaRPr lang="zh-CN" altLang="en-US" sz="36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8722" name="文本占位符 158721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buNone/>
            </a:pPr>
            <a:r>
              <a:rPr lang="en-US" altLang="zh-CN" b="1" dirty="0">
                <a:solidFill>
                  <a:schemeClr val="accent2"/>
                </a:solidFill>
                <a:ea typeface="黑体" panose="02010609060101010101" charset="-122"/>
              </a:rPr>
              <a:t> </a:t>
            </a:r>
            <a:endParaRPr lang="en-US" altLang="zh-CN" b="1" dirty="0">
              <a:solidFill>
                <a:schemeClr val="accent2"/>
              </a:solidFill>
              <a:ea typeface="黑体" panose="02010609060101010101" charset="-122"/>
            </a:endParaRPr>
          </a:p>
        </p:txBody>
      </p:sp>
      <p:sp>
        <p:nvSpPr>
          <p:cNvPr id="158723" name="文本框 158722"/>
          <p:cNvSpPr txBox="1"/>
          <p:nvPr/>
        </p:nvSpPr>
        <p:spPr>
          <a:xfrm>
            <a:off x="1524000" y="765175"/>
            <a:ext cx="8964613" cy="5455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磕</a:t>
            </a:r>
            <a:r>
              <a:rPr lang="en-US" altLang="zh-CN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)         </a:t>
            </a:r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凼</a:t>
            </a:r>
            <a:r>
              <a:rPr lang="en-US" altLang="zh-CN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)     </a:t>
            </a:r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硌 </a:t>
            </a:r>
            <a:r>
              <a:rPr lang="en-US" altLang="zh-CN" sz="4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) </a:t>
            </a:r>
            <a:endParaRPr lang="en-US" altLang="zh-CN" sz="44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涎</a:t>
            </a:r>
            <a:r>
              <a:rPr lang="en-US" altLang="zh-CN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)</a:t>
            </a:r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水     揩</a:t>
            </a:r>
            <a:r>
              <a:rPr lang="en-US" altLang="zh-CN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)      </a:t>
            </a:r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嘎 </a:t>
            </a:r>
            <a:r>
              <a:rPr lang="en-US" altLang="zh-CN" sz="4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)</a:t>
            </a:r>
            <a:endParaRPr lang="en-US" altLang="zh-CN" sz="44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筹</a:t>
            </a:r>
            <a:r>
              <a:rPr lang="en-US" altLang="zh-CN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)</a:t>
            </a:r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划     黏</a:t>
            </a:r>
            <a:r>
              <a:rPr lang="en-US" altLang="zh-CN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)     </a:t>
            </a:r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撬 </a:t>
            </a:r>
            <a:r>
              <a:rPr lang="en-US" altLang="zh-CN" sz="4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)</a:t>
            </a:r>
            <a:endParaRPr lang="en-US" altLang="zh-CN" sz="44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尴尬 </a:t>
            </a:r>
            <a:r>
              <a:rPr lang="en-US" altLang="zh-CN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      )      </a:t>
            </a:r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过瘾</a:t>
            </a:r>
            <a:r>
              <a:rPr lang="en-US" altLang="zh-CN" sz="4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        )  </a:t>
            </a:r>
            <a:endParaRPr lang="en-US" altLang="zh-CN" sz="44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唿</a:t>
            </a:r>
            <a:r>
              <a:rPr lang="en-US" altLang="zh-CN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       )</a:t>
            </a:r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嗒      熬 </a:t>
            </a:r>
            <a:r>
              <a:rPr lang="en-US" altLang="zh-CN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        )</a:t>
            </a:r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住    </a:t>
            </a:r>
            <a:endParaRPr lang="zh-CN" altLang="en-US" sz="4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憋</a:t>
            </a:r>
            <a:r>
              <a:rPr lang="en-US" altLang="zh-CN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       )</a:t>
            </a:r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住      门槛</a:t>
            </a:r>
            <a:r>
              <a:rPr lang="en-US" altLang="zh-CN" sz="4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(                ) </a:t>
            </a:r>
            <a:endParaRPr lang="en-US" altLang="zh-CN" sz="44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微不足道</a:t>
            </a:r>
            <a:r>
              <a:rPr lang="en-US" altLang="zh-CN" sz="4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  </a:t>
            </a:r>
            <a:endParaRPr lang="en-US" altLang="zh-CN" sz="44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4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大庭广众</a:t>
            </a:r>
            <a:r>
              <a:rPr lang="en-US" altLang="zh-CN" sz="4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: </a:t>
            </a:r>
            <a:endParaRPr lang="en-US" altLang="zh-CN" sz="4400" b="1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58724" name="文本框 158723">
            <a:hlinkClick r:id="" action="ppaction://noaction">
              <a:snd r:embed="rId1" name="chimes.wav"/>
            </a:hlinkClick>
          </p:cNvPr>
          <p:cNvSpPr txBox="1"/>
          <p:nvPr/>
        </p:nvSpPr>
        <p:spPr>
          <a:xfrm>
            <a:off x="1918335" y="701040"/>
            <a:ext cx="8442960" cy="54679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/>
            <a:r>
              <a:rPr lang="en-US" altLang="zh-CN" sz="4400" b="1" dirty="0">
                <a:solidFill>
                  <a:srgbClr val="CC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4400" b="1" dirty="0" err="1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    k</a:t>
            </a:r>
            <a:r>
              <a:rPr lang="en-US" altLang="zh-CN" sz="4000" b="1" dirty="0" err="1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微软雅黑" panose="020B0503020204020204" charset="-122"/>
                <a:sym typeface="+mn-ea"/>
              </a:rPr>
              <a:t>ē</a:t>
            </a:r>
            <a:r>
              <a:rPr lang="en-US" altLang="zh-CN" sz="4400" b="1" dirty="0" err="1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dàng               gè</a:t>
            </a:r>
            <a:endParaRPr lang="en-US" altLang="zh-CN" sz="4400" b="1">
              <a:solidFill>
                <a:srgbClr val="6600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en-US" altLang="zh-CN" sz="4400" b="1" dirty="0" err="1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xián                 kāi                  gā</a:t>
            </a:r>
            <a:endParaRPr lang="en-US" altLang="zh-CN" sz="4400" b="1">
              <a:solidFill>
                <a:srgbClr val="6600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en-US" altLang="zh-CN" sz="4400" b="1" dirty="0" err="1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chóu                 nián             qiào</a:t>
            </a:r>
            <a:r>
              <a:rPr lang="en-US" altLang="zh-CN" sz="4400" b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4400" b="1">
              <a:solidFill>
                <a:srgbClr val="6600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en-US" altLang="zh-CN" sz="4400" b="1" dirty="0" err="1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ɡān gà</a:t>
            </a:r>
            <a:r>
              <a:rPr lang="en-US" altLang="zh-CN" sz="4400" b="1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yǐn       </a:t>
            </a:r>
            <a:endParaRPr lang="en-US" altLang="zh-CN" sz="4400" b="1">
              <a:solidFill>
                <a:srgbClr val="6600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en-US" altLang="zh-CN" sz="4400" b="1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hū                             áo                               	biē                                kǎn </a:t>
            </a:r>
            <a:endParaRPr lang="en-US" altLang="zh-CN" sz="4400" b="1">
              <a:solidFill>
                <a:srgbClr val="6600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en-US" altLang="zh-CN" sz="4400" b="1" dirty="0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</a:t>
            </a:r>
            <a:r>
              <a:rPr lang="zh-CN" altLang="en-US" sz="3200" b="1" dirty="0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指意义、价值等微小而不值一提</a:t>
            </a:r>
            <a:endParaRPr lang="zh-CN" altLang="en-US" sz="3200" b="1" dirty="0">
              <a:solidFill>
                <a:srgbClr val="6600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/>
            <a:r>
              <a:rPr lang="zh-CN" altLang="en-US" sz="4400" b="1" dirty="0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</a:t>
            </a:r>
            <a:r>
              <a:rPr lang="zh-CN" altLang="en-US" sz="3200" b="1" dirty="0">
                <a:solidFill>
                  <a:srgbClr val="660033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指聚集很多人的公开场合 </a:t>
            </a:r>
            <a:endParaRPr lang="zh-CN" altLang="en-US" sz="3200" b="1" dirty="0">
              <a:solidFill>
                <a:srgbClr val="660033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>
                                            <p:txEl>
                                              <p:charRg st="0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>
                                            <p:txEl>
                                              <p:charRg st="47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>
                                            <p:txEl>
                                              <p:charRg st="95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>
                                            <p:txEl>
                                              <p:charRg st="142" end="1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>
                                            <p:txEl>
                                              <p:charRg st="191" end="3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>
                                            <p:txEl>
                                              <p:charRg st="305" end="3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>
                                            <p:txEl>
                                              <p:charRg st="328" end="3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8419" name="文本框 188418"/>
          <p:cNvSpPr txBox="1"/>
          <p:nvPr/>
        </p:nvSpPr>
        <p:spPr>
          <a:xfrm>
            <a:off x="2362200" y="838200"/>
            <a:ext cx="7127875" cy="3261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sz="54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舒体" panose="02010601030101010101" charset="-122"/>
                <a:ea typeface="方正舒体" panose="02010601030101010101" charset="-122"/>
              </a:rPr>
              <a:t>踏上台阶，认识父亲</a:t>
            </a:r>
            <a:br>
              <a:rPr lang="zh-CN" altLang="en-US" sz="5400" b="1" dirty="0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</a:br>
            <a:endParaRPr lang="zh-CN" altLang="en-US" sz="5400" b="1" dirty="0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spcBef>
                <a:spcPct val="50000"/>
              </a:spcBef>
              <a:buClrTx/>
            </a:pPr>
            <a:r>
              <a:rPr lang="zh-CN" altLang="en-US" sz="4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自读课文，了解故事情节。本文叙述了一件什么事</a:t>
            </a:r>
            <a:r>
              <a:rPr lang="en-US" altLang="zh-CN" sz="4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?</a:t>
            </a:r>
            <a:endParaRPr lang="en-US" altLang="zh-CN" sz="40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88420" name="文本框 188419"/>
          <p:cNvSpPr txBox="1"/>
          <p:nvPr/>
        </p:nvSpPr>
        <p:spPr>
          <a:xfrm>
            <a:off x="2711450" y="2492375"/>
            <a:ext cx="6985000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en-US" altLang="zh-CN" sz="3200" b="1" dirty="0"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        </a:t>
            </a:r>
            <a:endParaRPr lang="en-US" altLang="zh-CN" sz="3200" b="1" dirty="0"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94560" y="4643755"/>
            <a:ext cx="8291195" cy="1798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>
                <a:solidFill>
                  <a:srgbClr val="C00000"/>
                </a:solidFill>
                <a:latin typeface="华文新魏" panose="02010800040101010101" charset="-122"/>
                <a:ea typeface="华文新魏" panose="02010800040101010101" charset="-122"/>
              </a:rPr>
              <a:t>父亲总觉得自家的台阶低，决心造一栋有高台阶的新屋。为了这一目标，他苦干了大半辈子，终于造好了有九级台阶的新屋，但父亲却老了，身子也垮了。</a:t>
            </a:r>
            <a:endParaRPr lang="zh-CN" altLang="en-US" sz="2800">
              <a:solidFill>
                <a:srgbClr val="C0000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8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0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4866" name="矩形 164865"/>
          <p:cNvSpPr/>
          <p:nvPr/>
        </p:nvSpPr>
        <p:spPr>
          <a:xfrm>
            <a:off x="1774825" y="0"/>
            <a:ext cx="1962150" cy="19669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3600" b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思考</a:t>
            </a:r>
            <a:endParaRPr lang="zh-CN" altLang="en-US" sz="3600" b="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164867" name="组合 164866"/>
          <p:cNvGrpSpPr/>
          <p:nvPr/>
        </p:nvGrpSpPr>
        <p:grpSpPr>
          <a:xfrm>
            <a:off x="3863975" y="549275"/>
            <a:ext cx="4348163" cy="1006475"/>
            <a:chOff x="1708" y="144"/>
            <a:chExt cx="2739" cy="634"/>
          </a:xfrm>
        </p:grpSpPr>
        <p:sp>
          <p:nvSpPr>
            <p:cNvPr id="164868" name="文本框 164867"/>
            <p:cNvSpPr txBox="1"/>
            <p:nvPr/>
          </p:nvSpPr>
          <p:spPr>
            <a:xfrm>
              <a:off x="1708" y="144"/>
              <a:ext cx="195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/>
              <a:endParaRPr lang="zh-CN" altLang="en-US" sz="6000" b="0" dirty="0">
                <a:latin typeface="Times New Roman" panose="02020603050405020304" pitchFamily="18" charset="0"/>
                <a:ea typeface="黑体" panose="02010609060101010101" charset="-122"/>
              </a:endParaRPr>
            </a:p>
          </p:txBody>
        </p:sp>
        <p:sp>
          <p:nvSpPr>
            <p:cNvPr id="164869" name="文本框 164868"/>
            <p:cNvSpPr txBox="1"/>
            <p:nvPr/>
          </p:nvSpPr>
          <p:spPr>
            <a:xfrm>
              <a:off x="4252" y="144"/>
              <a:ext cx="195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/>
              <a:endParaRPr lang="zh-CN" altLang="en-US" sz="6000" b="0" dirty="0">
                <a:latin typeface="Times New Roman" panose="02020603050405020304" pitchFamily="18" charset="0"/>
                <a:ea typeface="黑体" panose="02010609060101010101" charset="-122"/>
              </a:endParaRPr>
            </a:p>
          </p:txBody>
        </p:sp>
      </p:grpSp>
      <p:sp>
        <p:nvSpPr>
          <p:cNvPr id="164871" name="文本框 164870"/>
          <p:cNvSpPr txBox="1"/>
          <p:nvPr/>
        </p:nvSpPr>
        <p:spPr>
          <a:xfrm>
            <a:off x="2063750" y="1989138"/>
            <a:ext cx="8353425" cy="39693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  <a:buFont typeface="Wingdings" panose="05000000000000000000" pitchFamily="2" charset="2"/>
              <a:buChar char="Ø"/>
            </a:pPr>
            <a:r>
              <a:rPr lang="zh-CN" altLang="en-US" sz="3600" b="0" dirty="0">
                <a:solidFill>
                  <a:schemeClr val="tx2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父亲为什么要建一栋有高台阶的新屋？</a:t>
            </a:r>
            <a:endParaRPr lang="zh-CN" altLang="en-US" sz="3600" b="0" dirty="0">
              <a:solidFill>
                <a:schemeClr val="tx2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>
              <a:spcBef>
                <a:spcPct val="50000"/>
              </a:spcBef>
              <a:buClrTx/>
              <a:buFont typeface="Wingdings" panose="05000000000000000000" pitchFamily="2" charset="2"/>
              <a:buChar char="Ø"/>
            </a:pPr>
            <a:endParaRPr lang="zh-CN" altLang="en-US" sz="3600" b="0" dirty="0">
              <a:solidFill>
                <a:schemeClr val="tx2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>
              <a:spcBef>
                <a:spcPct val="50000"/>
              </a:spcBef>
              <a:buClrTx/>
              <a:buFont typeface="Wingdings" panose="05000000000000000000" pitchFamily="2" charset="2"/>
              <a:buChar char="Ø"/>
            </a:pPr>
            <a:r>
              <a:rPr lang="zh-CN" altLang="en-US" sz="3600" b="0" dirty="0">
                <a:solidFill>
                  <a:schemeClr val="tx2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父亲怎样造起一栋有高台阶的新屋？</a:t>
            </a:r>
            <a:endParaRPr lang="zh-CN" altLang="en-US" sz="3600" b="0" dirty="0">
              <a:solidFill>
                <a:schemeClr val="tx2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>
              <a:spcBef>
                <a:spcPct val="50000"/>
              </a:spcBef>
              <a:buClrTx/>
              <a:buFont typeface="Wingdings" panose="05000000000000000000" pitchFamily="2" charset="2"/>
              <a:buChar char="Ø"/>
            </a:pPr>
            <a:endParaRPr lang="zh-CN" altLang="en-US" sz="3600" b="0" dirty="0">
              <a:solidFill>
                <a:schemeClr val="tx2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  <a:p>
            <a:pPr lvl="0">
              <a:spcBef>
                <a:spcPct val="50000"/>
              </a:spcBef>
              <a:buClrTx/>
              <a:buFont typeface="Wingdings" panose="05000000000000000000" pitchFamily="2" charset="2"/>
              <a:buChar char="Ø"/>
            </a:pPr>
            <a:r>
              <a:rPr lang="zh-CN" altLang="en-US" sz="3600" b="0" dirty="0">
                <a:solidFill>
                  <a:schemeClr val="tx2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新屋造好了，父亲怎么样了？</a:t>
            </a:r>
            <a:endParaRPr lang="zh-CN" altLang="en-US" sz="3600" b="0" dirty="0">
              <a:solidFill>
                <a:schemeClr val="tx2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sp>
        <p:nvSpPr>
          <p:cNvPr id="164872" name="文本框 164871"/>
          <p:cNvSpPr txBox="1"/>
          <p:nvPr/>
        </p:nvSpPr>
        <p:spPr>
          <a:xfrm>
            <a:off x="1703388" y="2636838"/>
            <a:ext cx="83534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p>
            <a:pPr lvl="0"/>
            <a:r>
              <a: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“</a:t>
            </a:r>
            <a:r>
              <a:rPr lang="zh-CN" altLang="en-US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台阶高，屋主人的地位就相应高”，父亲渴望受人尊重。</a:t>
            </a:r>
            <a:endParaRPr lang="zh-CN" altLang="en-US" sz="32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64873" name="文本框 164872"/>
          <p:cNvSpPr txBox="1"/>
          <p:nvPr/>
        </p:nvSpPr>
        <p:spPr>
          <a:xfrm>
            <a:off x="1847850" y="4221163"/>
            <a:ext cx="80010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他终年辛苦，准备了大半辈子，一砖一砖的捡，一角钱一角钱的攒，终于盖起了新屋。</a:t>
            </a:r>
            <a:endParaRPr lang="zh-CN" altLang="en-US" sz="3200" b="1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64874" name="文本框 164873"/>
          <p:cNvSpPr txBox="1"/>
          <p:nvPr/>
        </p:nvSpPr>
        <p:spPr>
          <a:xfrm>
            <a:off x="1919288" y="5791200"/>
            <a:ext cx="77724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父亲坐在新台阶上感到十分不自在，他衰老了，累垮了。</a:t>
            </a:r>
            <a:endParaRPr lang="zh-CN" altLang="en-US" sz="3200" b="1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4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4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1" grpId="0"/>
      <p:bldP spid="164872" grpId="0"/>
      <p:bldP spid="164873" grpId="0"/>
      <p:bldP spid="1648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9442" name="文本框 189441"/>
          <p:cNvSpPr txBox="1"/>
          <p:nvPr/>
        </p:nvSpPr>
        <p:spPr>
          <a:xfrm>
            <a:off x="2295525" y="4398963"/>
            <a:ext cx="309880" cy="36576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pPr lvl="0" eaLnBrk="0" hangingPunct="0"/>
            <a:endParaRPr b="1" dirty="0"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cxnSp>
        <p:nvCxnSpPr>
          <p:cNvPr id="189443" name="肘形连接符 189442"/>
          <p:cNvCxnSpPr/>
          <p:nvPr/>
        </p:nvCxnSpPr>
        <p:spPr>
          <a:xfrm flipV="1">
            <a:off x="2819400" y="5086350"/>
            <a:ext cx="1296988" cy="360363"/>
          </a:xfrm>
          <a:prstGeom prst="bentConnector3">
            <a:avLst>
              <a:gd name="adj1" fmla="val 49940"/>
            </a:avLst>
          </a:prstGeom>
          <a:ln w="76200" cap="flat" cmpd="sng">
            <a:solidFill>
              <a:srgbClr val="FFFF66"/>
            </a:solidFill>
            <a:prstDash val="solid"/>
            <a:miter/>
            <a:headEnd type="none" w="med" len="med"/>
            <a:tailEnd type="none" w="med" len="med"/>
          </a:ln>
          <a:scene3d>
            <a:camera prst="legacyObliqueTop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</p:cxnSp>
      <p:cxnSp>
        <p:nvCxnSpPr>
          <p:cNvPr id="189444" name="肘形连接符 189443"/>
          <p:cNvCxnSpPr/>
          <p:nvPr/>
        </p:nvCxnSpPr>
        <p:spPr>
          <a:xfrm flipV="1">
            <a:off x="3467100" y="4725988"/>
            <a:ext cx="1296988" cy="360362"/>
          </a:xfrm>
          <a:prstGeom prst="bentConnector3">
            <a:avLst>
              <a:gd name="adj1" fmla="val 49940"/>
            </a:avLst>
          </a:prstGeom>
          <a:ln w="76200" cap="flat" cmpd="sng">
            <a:solidFill>
              <a:srgbClr val="FFFF66"/>
            </a:solidFill>
            <a:prstDash val="solid"/>
            <a:miter/>
            <a:headEnd type="none" w="med" len="med"/>
            <a:tailEnd type="none" w="med" len="med"/>
          </a:ln>
          <a:scene3d>
            <a:camera prst="legacyObliqueTop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</p:cxnSp>
      <p:cxnSp>
        <p:nvCxnSpPr>
          <p:cNvPr id="189445" name="肘形连接符 189444"/>
          <p:cNvCxnSpPr/>
          <p:nvPr/>
        </p:nvCxnSpPr>
        <p:spPr>
          <a:xfrm flipV="1">
            <a:off x="4116388" y="4294188"/>
            <a:ext cx="1222375" cy="431800"/>
          </a:xfrm>
          <a:prstGeom prst="bentConnector3">
            <a:avLst>
              <a:gd name="adj1" fmla="val 50000"/>
            </a:avLst>
          </a:prstGeom>
          <a:ln w="76200" cap="flat" cmpd="sng">
            <a:solidFill>
              <a:srgbClr val="FFFF66"/>
            </a:solidFill>
            <a:prstDash val="solid"/>
            <a:miter/>
            <a:headEnd type="none" w="med" len="med"/>
            <a:tailEnd type="none" w="med" len="med"/>
          </a:ln>
          <a:scene3d>
            <a:camera prst="legacyObliqueTop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</p:cxnSp>
      <p:cxnSp>
        <p:nvCxnSpPr>
          <p:cNvPr id="189446" name="肘形连接符 189445"/>
          <p:cNvCxnSpPr/>
          <p:nvPr/>
        </p:nvCxnSpPr>
        <p:spPr>
          <a:xfrm flipV="1">
            <a:off x="4691063" y="3862388"/>
            <a:ext cx="1223962" cy="431800"/>
          </a:xfrm>
          <a:prstGeom prst="bentConnector3">
            <a:avLst>
              <a:gd name="adj1" fmla="val 49935"/>
            </a:avLst>
          </a:prstGeom>
          <a:ln w="76200" cap="flat" cmpd="sng">
            <a:solidFill>
              <a:srgbClr val="FFFF66"/>
            </a:solidFill>
            <a:prstDash val="solid"/>
            <a:miter/>
            <a:headEnd type="none" w="med" len="med"/>
            <a:tailEnd type="none" w="med" len="med"/>
          </a:ln>
          <a:scene3d>
            <a:camera prst="legacyObliqueTop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</p:cxnSp>
      <p:cxnSp>
        <p:nvCxnSpPr>
          <p:cNvPr id="189447" name="肘形连接符 189446"/>
          <p:cNvCxnSpPr/>
          <p:nvPr/>
        </p:nvCxnSpPr>
        <p:spPr>
          <a:xfrm flipV="1">
            <a:off x="5232400" y="3500438"/>
            <a:ext cx="1295400" cy="358775"/>
          </a:xfrm>
          <a:prstGeom prst="bentConnector3">
            <a:avLst>
              <a:gd name="adj1" fmla="val 50000"/>
            </a:avLst>
          </a:prstGeom>
          <a:ln w="76200" cap="flat" cmpd="sng">
            <a:solidFill>
              <a:srgbClr val="FFFF66"/>
            </a:solidFill>
            <a:prstDash val="solid"/>
            <a:miter/>
            <a:headEnd type="none" w="med" len="med"/>
            <a:tailEnd type="none" w="med" len="med"/>
          </a:ln>
          <a:scene3d>
            <a:camera prst="legacyObliqueTop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</p:cxnSp>
      <p:cxnSp>
        <p:nvCxnSpPr>
          <p:cNvPr id="189448" name="肘形连接符 189447"/>
          <p:cNvCxnSpPr/>
          <p:nvPr/>
        </p:nvCxnSpPr>
        <p:spPr>
          <a:xfrm flipV="1">
            <a:off x="5915025" y="3070225"/>
            <a:ext cx="1223963" cy="433388"/>
          </a:xfrm>
          <a:prstGeom prst="bentConnector3">
            <a:avLst>
              <a:gd name="adj1" fmla="val 49935"/>
            </a:avLst>
          </a:prstGeom>
          <a:ln w="76200" cap="flat" cmpd="sng">
            <a:solidFill>
              <a:srgbClr val="FFFF66"/>
            </a:solidFill>
            <a:prstDash val="solid"/>
            <a:miter/>
            <a:headEnd type="none" w="med" len="med"/>
            <a:tailEnd type="none" w="med" len="med"/>
          </a:ln>
          <a:scene3d>
            <a:camera prst="legacyObliqueTop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</p:cxnSp>
      <p:cxnSp>
        <p:nvCxnSpPr>
          <p:cNvPr id="189449" name="肘形连接符 189448"/>
          <p:cNvCxnSpPr/>
          <p:nvPr/>
        </p:nvCxnSpPr>
        <p:spPr>
          <a:xfrm flipV="1">
            <a:off x="6491288" y="2638425"/>
            <a:ext cx="1223962" cy="431800"/>
          </a:xfrm>
          <a:prstGeom prst="bentConnector3">
            <a:avLst>
              <a:gd name="adj1" fmla="val 49935"/>
            </a:avLst>
          </a:prstGeom>
          <a:ln w="76200" cap="flat" cmpd="sng">
            <a:solidFill>
              <a:srgbClr val="FFFF66"/>
            </a:solidFill>
            <a:prstDash val="solid"/>
            <a:miter/>
            <a:headEnd type="none" w="med" len="med"/>
            <a:tailEnd type="none" w="med" len="med"/>
          </a:ln>
          <a:scene3d>
            <a:camera prst="legacyObliqueTop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</p:cxnSp>
      <p:cxnSp>
        <p:nvCxnSpPr>
          <p:cNvPr id="189450" name="肘形连接符 189449"/>
          <p:cNvCxnSpPr/>
          <p:nvPr/>
        </p:nvCxnSpPr>
        <p:spPr>
          <a:xfrm flipV="1">
            <a:off x="7069138" y="2062163"/>
            <a:ext cx="1511300" cy="576262"/>
          </a:xfrm>
          <a:prstGeom prst="bentConnector3">
            <a:avLst>
              <a:gd name="adj1" fmla="val 50000"/>
            </a:avLst>
          </a:prstGeom>
          <a:ln w="76200" cap="flat" cmpd="sng">
            <a:solidFill>
              <a:srgbClr val="FFFF66"/>
            </a:solidFill>
            <a:prstDash val="solid"/>
            <a:miter/>
            <a:headEnd type="none" w="med" len="med"/>
            <a:tailEnd type="none" w="med" len="med"/>
          </a:ln>
          <a:scene3d>
            <a:camera prst="legacyObliqueTopLeft">
              <a:rot lat="0" lon="0" rev="0"/>
            </a:camera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</p:cxnSp>
      <p:sp>
        <p:nvSpPr>
          <p:cNvPr id="189451" name="文本框 189450"/>
          <p:cNvSpPr txBox="1"/>
          <p:nvPr/>
        </p:nvSpPr>
        <p:spPr>
          <a:xfrm>
            <a:off x="2279650" y="4797425"/>
            <a:ext cx="936625" cy="3657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lvl="0" eaLnBrk="0" hangingPunct="0"/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捡 砖</a:t>
            </a:r>
            <a:endParaRPr lang="zh-CN" altLang="en-US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89452" name="文本框 189451"/>
          <p:cNvSpPr txBox="1"/>
          <p:nvPr/>
        </p:nvSpPr>
        <p:spPr>
          <a:xfrm>
            <a:off x="2855913" y="4365625"/>
            <a:ext cx="699135" cy="36576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pPr lvl="0" eaLnBrk="0" hangingPunct="0"/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捡 瓦</a:t>
            </a:r>
            <a:endParaRPr lang="zh-CN" altLang="en-US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89453" name="文本框 189452"/>
          <p:cNvSpPr txBox="1"/>
          <p:nvPr/>
        </p:nvSpPr>
        <p:spPr>
          <a:xfrm>
            <a:off x="3432175" y="4005263"/>
            <a:ext cx="1098550" cy="3657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lvl="0" eaLnBrk="0" hangingPunct="0"/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捡石头</a:t>
            </a:r>
            <a:endParaRPr lang="zh-CN" altLang="en-US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89454" name="文本框 189453"/>
          <p:cNvSpPr txBox="1"/>
          <p:nvPr/>
        </p:nvSpPr>
        <p:spPr>
          <a:xfrm>
            <a:off x="3935413" y="3573463"/>
            <a:ext cx="870585" cy="36576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pPr lvl="0" eaLnBrk="0" hangingPunct="0"/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存角票</a:t>
            </a:r>
            <a:endParaRPr lang="zh-CN" altLang="en-US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89455" name="文本框 189454"/>
          <p:cNvSpPr txBox="1"/>
          <p:nvPr/>
        </p:nvSpPr>
        <p:spPr>
          <a:xfrm>
            <a:off x="4656138" y="3068638"/>
            <a:ext cx="699135" cy="36576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pPr lvl="0" eaLnBrk="0" hangingPunct="0"/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种 田</a:t>
            </a:r>
            <a:endParaRPr lang="zh-CN" altLang="en-US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89456" name="文本框 189455"/>
          <p:cNvSpPr txBox="1"/>
          <p:nvPr/>
        </p:nvSpPr>
        <p:spPr>
          <a:xfrm>
            <a:off x="5159375" y="2708275"/>
            <a:ext cx="699135" cy="36576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pPr lvl="0" eaLnBrk="0" hangingPunct="0"/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砍 柴</a:t>
            </a:r>
            <a:endParaRPr lang="zh-CN" altLang="en-US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89457" name="文本框 189456"/>
          <p:cNvSpPr txBox="1"/>
          <p:nvPr/>
        </p:nvSpPr>
        <p:spPr>
          <a:xfrm>
            <a:off x="5748338" y="2349500"/>
            <a:ext cx="1098550" cy="3657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lvl="0" eaLnBrk="0" hangingPunct="0"/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编草鞋</a:t>
            </a:r>
            <a:endParaRPr lang="zh-CN" altLang="en-US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89458" name="文本框 189457"/>
          <p:cNvSpPr txBox="1"/>
          <p:nvPr/>
        </p:nvSpPr>
        <p:spPr>
          <a:xfrm>
            <a:off x="6527800" y="1916113"/>
            <a:ext cx="870585" cy="36576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pPr lvl="0" eaLnBrk="0" hangingPunct="0"/>
            <a:r>
              <a:rPr lang="zh-CN" altLang="en-US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楷体" panose="02010600040101010101" charset="-122"/>
                <a:ea typeface="华文楷体" panose="02010600040101010101" charset="-122"/>
              </a:rPr>
              <a:t>踏黄泥</a:t>
            </a:r>
            <a:endParaRPr lang="zh-CN" altLang="en-US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89459" name="文本框 189458"/>
          <p:cNvSpPr txBox="1"/>
          <p:nvPr/>
        </p:nvSpPr>
        <p:spPr>
          <a:xfrm>
            <a:off x="1703388" y="5661025"/>
            <a:ext cx="2828925" cy="5181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lvl="0" eaLnBrk="0" hangingPunct="0"/>
            <a:r>
              <a:rPr lang="zh-CN" altLang="en-US" sz="28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台阶低　地位低</a:t>
            </a:r>
            <a:endParaRPr lang="zh-CN" altLang="en-US" sz="2800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89460" name="文本框 189459"/>
          <p:cNvSpPr txBox="1"/>
          <p:nvPr/>
        </p:nvSpPr>
        <p:spPr>
          <a:xfrm>
            <a:off x="2366963" y="2598738"/>
            <a:ext cx="309880" cy="36576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pPr lvl="0" eaLnBrk="0" hangingPunct="0"/>
            <a:endParaRPr b="1" dirty="0">
              <a:effectLst>
                <a:outerShdw blurRad="38100" dist="38100" dir="2700000">
                  <a:srgbClr val="C0C0C0"/>
                </a:outerShdw>
              </a:effectLst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89461" name="文本框 189460"/>
          <p:cNvSpPr txBox="1"/>
          <p:nvPr/>
        </p:nvSpPr>
        <p:spPr>
          <a:xfrm>
            <a:off x="7104063" y="981075"/>
            <a:ext cx="2867025" cy="51816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pPr lvl="0" eaLnBrk="0" hangingPunct="0"/>
            <a:r>
              <a:rPr lang="zh-CN" altLang="en-US" sz="28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台阶高  受人尊重</a:t>
            </a:r>
            <a:endParaRPr lang="zh-CN" altLang="en-US" sz="2800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pSp>
        <p:nvGrpSpPr>
          <p:cNvPr id="189462" name="组合 189461"/>
          <p:cNvGrpSpPr/>
          <p:nvPr/>
        </p:nvGrpSpPr>
        <p:grpSpPr>
          <a:xfrm>
            <a:off x="2351088" y="404813"/>
            <a:ext cx="2519362" cy="2447925"/>
            <a:chOff x="521" y="255"/>
            <a:chExt cx="1587" cy="1542"/>
          </a:xfrm>
        </p:grpSpPr>
        <p:sp>
          <p:nvSpPr>
            <p:cNvPr id="189463" name="矩形 189462"/>
            <p:cNvSpPr/>
            <p:nvPr/>
          </p:nvSpPr>
          <p:spPr>
            <a:xfrm>
              <a:off x="521" y="255"/>
              <a:ext cx="1587" cy="154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66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？</a:t>
              </a:r>
              <a:endPara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66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9464" name="文本框 189463"/>
            <p:cNvSpPr txBox="1"/>
            <p:nvPr/>
          </p:nvSpPr>
          <p:spPr>
            <a:xfrm>
              <a:off x="975" y="346"/>
              <a:ext cx="547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>
                <a:buClrTx/>
              </a:pPr>
              <a:r>
                <a:rPr lang="zh-CN" altLang="en-US" sz="5400" b="0" dirty="0">
                  <a:solidFill>
                    <a:srgbClr val="FF66FF"/>
                  </a:solidFill>
                  <a:latin typeface="Arial" panose="020B0604020202020204" pitchFamily="34" charset="0"/>
                  <a:ea typeface="华文琥珀" panose="02010800040101010101" pitchFamily="2" charset="-122"/>
                </a:rPr>
                <a:t>事</a:t>
              </a:r>
              <a:endParaRPr lang="zh-CN" altLang="en-US" sz="5400" b="0" dirty="0">
                <a:solidFill>
                  <a:srgbClr val="FF66FF"/>
                </a:solidFill>
                <a:latin typeface="Arial" panose="020B0604020202020204" pitchFamily="34" charset="0"/>
                <a:ea typeface="华文琥珀" panose="02010800040101010101" pitchFamily="2" charset="-122"/>
              </a:endParaRPr>
            </a:p>
          </p:txBody>
        </p:sp>
      </p:grpSp>
      <p:grpSp>
        <p:nvGrpSpPr>
          <p:cNvPr id="189465" name="组合 189464"/>
          <p:cNvGrpSpPr/>
          <p:nvPr/>
        </p:nvGrpSpPr>
        <p:grpSpPr>
          <a:xfrm>
            <a:off x="7535863" y="4005263"/>
            <a:ext cx="2519362" cy="2447925"/>
            <a:chOff x="3787" y="2523"/>
            <a:chExt cx="1587" cy="1542"/>
          </a:xfrm>
        </p:grpSpPr>
        <p:sp>
          <p:nvSpPr>
            <p:cNvPr id="189466" name="矩形 189465"/>
            <p:cNvSpPr/>
            <p:nvPr/>
          </p:nvSpPr>
          <p:spPr>
            <a:xfrm>
              <a:off x="3787" y="2523"/>
              <a:ext cx="1587" cy="154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/>
              <a:r>
                <a:rPr lang="zh-CN" altLang="en-US" sz="3600"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rgbClr val="FFFF66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？</a:t>
              </a:r>
              <a:endPara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66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9467" name="文本框 189466"/>
            <p:cNvSpPr txBox="1"/>
            <p:nvPr/>
          </p:nvSpPr>
          <p:spPr>
            <a:xfrm>
              <a:off x="4150" y="2614"/>
              <a:ext cx="547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 lvl="0">
                <a:buClrTx/>
              </a:pPr>
              <a:r>
                <a:rPr lang="zh-CN" altLang="en-US" sz="5400" b="0" dirty="0">
                  <a:solidFill>
                    <a:srgbClr val="FF66FF"/>
                  </a:solidFill>
                  <a:latin typeface="Arial" panose="020B0604020202020204" pitchFamily="34" charset="0"/>
                  <a:ea typeface="华文琥珀" panose="02010800040101010101" pitchFamily="2" charset="-122"/>
                </a:rPr>
                <a:t>人</a:t>
              </a:r>
              <a:endParaRPr lang="zh-CN" altLang="en-US" sz="5400" b="0" dirty="0">
                <a:solidFill>
                  <a:srgbClr val="FF66FF"/>
                </a:solidFill>
                <a:latin typeface="Arial" panose="020B0604020202020204" pitchFamily="34" charset="0"/>
                <a:ea typeface="华文琥珀" panose="0201080004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8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9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9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9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9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9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9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500"/>
                                        <p:tgtEl>
                                          <p:spTgt spid="18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51" grpId="0"/>
      <p:bldP spid="189452" grpId="0"/>
      <p:bldP spid="189453" grpId="0"/>
      <p:bldP spid="189454" grpId="0"/>
      <p:bldP spid="189455" grpId="0"/>
      <p:bldP spid="189456" grpId="0"/>
      <p:bldP spid="189457" grpId="0"/>
      <p:bldP spid="1894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5890" name="矩形 165889"/>
          <p:cNvSpPr/>
          <p:nvPr/>
        </p:nvSpPr>
        <p:spPr>
          <a:xfrm>
            <a:off x="6167438" y="0"/>
            <a:ext cx="3505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问题探究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65891" name="文本框 165890"/>
          <p:cNvSpPr txBox="1"/>
          <p:nvPr/>
        </p:nvSpPr>
        <p:spPr>
          <a:xfrm>
            <a:off x="1524000" y="1052513"/>
            <a:ext cx="9144000" cy="2042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>
              <a:spcBef>
                <a:spcPct val="50000"/>
              </a:spcBef>
            </a:pPr>
            <a:r>
              <a:rPr lang="en-US" altLang="zh-CN" sz="4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hlinkClick r:id="rId1" action="ppaction://hlinksldjump"/>
              </a:rPr>
              <a:t>1</a:t>
            </a:r>
            <a:r>
              <a:rPr lang="zh-CN" altLang="en-US" sz="4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1600" b="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4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作者为什么在老屋的三级青石板上用了那么多的笔墨？</a:t>
            </a:r>
            <a:endParaRPr lang="zh-CN" altLang="en-US" sz="40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algn="just">
              <a:spcBef>
                <a:spcPct val="50000"/>
              </a:spcBef>
            </a:pPr>
            <a:endParaRPr lang="zh-CN" altLang="en-US" sz="40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5892" name="文本框 165891"/>
          <p:cNvSpPr txBox="1"/>
          <p:nvPr/>
        </p:nvSpPr>
        <p:spPr>
          <a:xfrm>
            <a:off x="1524000" y="2420938"/>
            <a:ext cx="8748713" cy="1920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just">
              <a:spcBef>
                <a:spcPct val="50000"/>
              </a:spcBef>
            </a:pPr>
            <a:r>
              <a:rPr lang="en-US" altLang="zh-CN" sz="36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36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36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en-US" sz="4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“父亲坐在绿荫里，</a:t>
            </a:r>
            <a:r>
              <a:rPr lang="en-US" altLang="zh-CN" sz="4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……</a:t>
            </a:r>
            <a:r>
              <a:rPr lang="zh-CN" altLang="en-US" sz="4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一片片旱烟雾在父亲头上飘来飘去。”表现父亲怎样的思想感情？</a:t>
            </a:r>
            <a:endParaRPr lang="zh-CN" altLang="en-US" sz="40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5893" name="文本框 165892"/>
          <p:cNvSpPr txBox="1"/>
          <p:nvPr/>
        </p:nvSpPr>
        <p:spPr>
          <a:xfrm>
            <a:off x="1524000" y="4365625"/>
            <a:ext cx="8893175" cy="46329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ClrTx/>
            </a:pPr>
            <a:r>
              <a:rPr lang="en-US" altLang="zh-CN" sz="4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40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zh-CN" altLang="en-US" sz="36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奇怪的是造新屋的过程写得简略，造台阶反而很详细，这是为什么？</a:t>
            </a:r>
            <a:endParaRPr lang="zh-CN" altLang="en-US" sz="36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buClrTx/>
            </a:pPr>
            <a:r>
              <a:rPr lang="en-US" altLang="zh-CN" sz="36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4 </a:t>
            </a:r>
            <a:r>
              <a:rPr lang="zh-CN" altLang="en-US" sz="36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、父亲回来时，为什么一副若有所失的模样？这种心态怎么理解？</a:t>
            </a:r>
            <a:endParaRPr lang="zh-CN" altLang="en-US" sz="36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>
              <a:buClrTx/>
            </a:pPr>
            <a:r>
              <a:rPr lang="zh-CN" altLang="en-US" sz="1800" b="1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endParaRPr lang="zh-CN" altLang="en-US" sz="18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lnSpc>
                <a:spcPct val="130000"/>
              </a:lnSpc>
              <a:spcBef>
                <a:spcPct val="50000"/>
              </a:spcBef>
            </a:pPr>
            <a:endParaRPr lang="zh-CN" altLang="en-US" sz="1800" b="1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just">
              <a:spcBef>
                <a:spcPct val="50000"/>
              </a:spcBef>
            </a:pPr>
            <a:endParaRPr lang="zh-CN" altLang="en-US" sz="4000" b="1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65894" name="矩形 165893"/>
          <p:cNvSpPr/>
          <p:nvPr/>
        </p:nvSpPr>
        <p:spPr>
          <a:xfrm>
            <a:off x="1524000" y="0"/>
            <a:ext cx="3995738" cy="1005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buClrTx/>
            </a:pPr>
            <a:r>
              <a:rPr lang="zh-CN" altLang="en-US" sz="6000" b="1" i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隶书" panose="02010509060101010101" charset="-122"/>
              </a:rPr>
              <a:t>理解阅读</a:t>
            </a:r>
            <a:endParaRPr lang="zh-CN" altLang="en-US" sz="6000" b="1" i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隶书" panose="020105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58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58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1" grpId="0"/>
      <p:bldP spid="165892" grpId="0"/>
      <p:bldP spid="16589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6914" name="标题 166913"/>
          <p:cNvSpPr>
            <a:spLocks noGrp="1"/>
          </p:cNvSpPr>
          <p:nvPr>
            <p:ph type="title"/>
          </p:nvPr>
        </p:nvSpPr>
        <p:spPr>
          <a:xfrm>
            <a:off x="2135188" y="-1179512"/>
            <a:ext cx="8229600" cy="1371600"/>
          </a:xfrm>
        </p:spPr>
        <p:txBody>
          <a:bodyPr anchor="ctr"/>
          <a:p>
            <a:endParaRPr sz="2400" b="1" dirty="0">
              <a:solidFill>
                <a:srgbClr val="660033"/>
              </a:solidFill>
            </a:endParaRPr>
          </a:p>
        </p:txBody>
      </p:sp>
      <p:sp>
        <p:nvSpPr>
          <p:cNvPr id="166915" name="矩形 166914"/>
          <p:cNvSpPr/>
          <p:nvPr/>
        </p:nvSpPr>
        <p:spPr>
          <a:xfrm>
            <a:off x="1992313" y="260350"/>
            <a:ext cx="806450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30000"/>
              </a:lnSpc>
              <a:spcBef>
                <a:spcPct val="20000"/>
              </a:spcBef>
              <a:buClrTx/>
              <a:buSzPct val="90000"/>
            </a:pP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       </a:t>
            </a:r>
            <a:r>
              <a:rPr lang="zh-CN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作者为什么在老屋的三级青石板上用了那么多的笔墨？</a:t>
            </a:r>
            <a:endParaRPr lang="zh-CN" altLang="en-US" sz="2800" b="1" dirty="0">
              <a:solidFill>
                <a:schemeClr val="tx1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166916" name="矩形 166915"/>
          <p:cNvSpPr/>
          <p:nvPr/>
        </p:nvSpPr>
        <p:spPr>
          <a:xfrm>
            <a:off x="2279650" y="1700213"/>
            <a:ext cx="7777163" cy="1280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30000"/>
              </a:lnSpc>
              <a:buClrTx/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第一、写三块青石板的来历，可以写出当年父亲的力气  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  <a:p>
            <a:pPr lvl="0">
              <a:lnSpc>
                <a:spcPct val="130000"/>
              </a:lnSpc>
              <a:buClrTx/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           是多么大，后面写造屋的时候托石板闪了腰，前  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  <a:p>
            <a:pPr lvl="0">
              <a:lnSpc>
                <a:spcPct val="130000"/>
              </a:lnSpc>
              <a:buClrTx/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           后形成了对比；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166917" name="矩形 166916"/>
          <p:cNvSpPr/>
          <p:nvPr/>
        </p:nvSpPr>
        <p:spPr>
          <a:xfrm>
            <a:off x="2208213" y="3429000"/>
            <a:ext cx="5784850" cy="3962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>
              <a:buClrTx/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第二、写石板粗糙，可以暗示当年经济条件更差；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166918" name="矩形 166917"/>
          <p:cNvSpPr/>
          <p:nvPr/>
        </p:nvSpPr>
        <p:spPr>
          <a:xfrm>
            <a:off x="2208213" y="4005263"/>
            <a:ext cx="7769225" cy="1280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30000"/>
              </a:lnSpc>
              <a:buClrTx/>
            </a:pP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第三、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写“我”在台阶上跳上跳下，表明那是年幼，而新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  <a:p>
            <a:pPr lvl="0">
              <a:lnSpc>
                <a:spcPct val="130000"/>
              </a:lnSpc>
              <a:buClrTx/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           屋造好，“我已经长大成人了”，说明准备盖房前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  <a:p>
            <a:pPr lvl="0">
              <a:lnSpc>
                <a:spcPct val="130000"/>
              </a:lnSpc>
              <a:buClrTx/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           后用了一二十年。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sp>
        <p:nvSpPr>
          <p:cNvPr id="166919" name="文本框 166918"/>
          <p:cNvSpPr txBox="1"/>
          <p:nvPr/>
        </p:nvSpPr>
        <p:spPr>
          <a:xfrm>
            <a:off x="1992313" y="5589588"/>
            <a:ext cx="8388350" cy="3962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spcBef>
                <a:spcPct val="50000"/>
              </a:spcBef>
              <a:buClrTx/>
            </a:pP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第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四、写父亲的脚板，写了父亲终辛劳的形象，也说明家庭的贫困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。</a:t>
            </a:r>
            <a:endParaRPr lang="zh-CN" altLang="en-US" b="1" dirty="0">
              <a:solidFill>
                <a:srgbClr val="FF0000"/>
              </a:solidFill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6" grpId="0"/>
      <p:bldP spid="166917" grpId="0"/>
      <p:bldP spid="166918" grpId="0"/>
      <p:bldP spid="166919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160502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160502"/>
</p:tagLst>
</file>

<file path=ppt/tags/tag3.xml><?xml version="1.0" encoding="utf-8"?>
<p:tagLst xmlns:p="http://schemas.openxmlformats.org/presentationml/2006/main">
  <p:tag name="KSO_WM_TEMPLATE_CATEGORY" val="custom"/>
  <p:tag name="KSO_WM_TEMPLATE_INDEX" val="160502"/>
</p:tagLst>
</file>

<file path=ppt/theme/theme1.xml><?xml version="1.0" encoding="utf-8"?>
<a:theme xmlns:a="http://schemas.openxmlformats.org/drawingml/2006/main" name="1_Office 主题">
  <a:themeElements>
    <a:clrScheme name="自定义 23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25A76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63500" cap="flat" cmpd="sng">
          <a:solidFill>
            <a:schemeClr val="accent1"/>
          </a:solidFill>
          <a:miter lim="800000"/>
        </a:ln>
      </a:spPr>
      <a:bodyPr anchor="ctr"/>
      <a:lstStyle>
        <a:defPPr algn="ctr">
          <a:defRPr>
            <a:solidFill>
              <a:schemeClr val="tx1"/>
            </a:solidFill>
            <a:latin typeface="Arail" charset="0"/>
            <a:ea typeface="Arail" charset="0"/>
            <a:cs typeface="Arail" charset="0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2141</Words>
  <Application>WPS 演示</Application>
  <PresentationFormat>宽屏</PresentationFormat>
  <Paragraphs>159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8" baseType="lpstr">
      <vt:lpstr>Arial</vt:lpstr>
      <vt:lpstr>宋体</vt:lpstr>
      <vt:lpstr>Wingdings</vt:lpstr>
      <vt:lpstr>Arail</vt:lpstr>
      <vt:lpstr>隶书</vt:lpstr>
      <vt:lpstr>Times New Roman</vt:lpstr>
      <vt:lpstr>华文行楷</vt:lpstr>
      <vt:lpstr>楷体</vt:lpstr>
      <vt:lpstr>华文中宋</vt:lpstr>
      <vt:lpstr>黑体</vt:lpstr>
      <vt:lpstr>微软雅黑</vt:lpstr>
      <vt:lpstr>方正舒体</vt:lpstr>
      <vt:lpstr>华文楷体</vt:lpstr>
      <vt:lpstr>华文新魏</vt:lpstr>
      <vt:lpstr>方正姚体</vt:lpstr>
      <vt:lpstr>华文琥珀</vt:lpstr>
      <vt:lpstr>Calibri</vt:lpstr>
      <vt:lpstr>Segoe Print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★说说你对父亲形象的看法</vt:lpstr>
      <vt:lpstr>       说说文中流露出“我”对父亲的感情。 </vt:lpstr>
      <vt:lpstr>     请以“为了台阶，父亲付出了－－”说一句话</vt:lpstr>
      <vt:lpstr>    以“父亲是一个－－－的人”说一句话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13</cp:revision>
  <dcterms:created xsi:type="dcterms:W3CDTF">2017-03-23T08:29:00Z</dcterms:created>
  <dcterms:modified xsi:type="dcterms:W3CDTF">2017-03-24T05:43:21Z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